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7"/>
  </p:notesMasterIdLst>
  <p:sldIdLst>
    <p:sldId id="277" r:id="rId2"/>
    <p:sldId id="273" r:id="rId3"/>
    <p:sldId id="274" r:id="rId4"/>
    <p:sldId id="275" r:id="rId5"/>
    <p:sldId id="276" r:id="rId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LL" initials="D" lastIdx="5" clrIdx="0"/>
  <p:cmAuthor id="1" name="mz" initials="mz"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5" autoAdjust="0"/>
    <p:restoredTop sz="74760" autoAdjust="0"/>
  </p:normalViewPr>
  <p:slideViewPr>
    <p:cSldViewPr>
      <p:cViewPr varScale="1">
        <p:scale>
          <a:sx n="61" d="100"/>
          <a:sy n="61" d="100"/>
        </p:scale>
        <p:origin x="-85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97" d="100"/>
          <a:sy n="97" d="100"/>
        </p:scale>
        <p:origin x="181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EC24C8-162D-48DB-87C8-7A7C2D1E4BE9}" type="datetimeFigureOut">
              <a:rPr lang="fr-FR" smtClean="0"/>
              <a:pPr/>
              <a:t>30/04/2015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noProof="0" dirty="0" err="1" smtClean="0"/>
              <a:t>Cliquez</a:t>
            </a:r>
            <a:r>
              <a:rPr lang="ar-SA" noProof="0" dirty="0" smtClean="0"/>
              <a:t> </a:t>
            </a:r>
            <a:r>
              <a:rPr lang="ar-SA" noProof="0" dirty="0" err="1" smtClean="0"/>
              <a:t>pour</a:t>
            </a:r>
            <a:r>
              <a:rPr lang="ar-SA" noProof="0" dirty="0" smtClean="0"/>
              <a:t> </a:t>
            </a:r>
            <a:r>
              <a:rPr lang="ar-SA" noProof="0" dirty="0" err="1" smtClean="0"/>
              <a:t>modifier</a:t>
            </a:r>
            <a:r>
              <a:rPr lang="ar-SA" noProof="0" dirty="0" smtClean="0"/>
              <a:t> </a:t>
            </a:r>
            <a:r>
              <a:rPr lang="ar-SA" noProof="0" dirty="0" err="1" smtClean="0"/>
              <a:t>les</a:t>
            </a:r>
            <a:r>
              <a:rPr lang="ar-SA" noProof="0" dirty="0" smtClean="0"/>
              <a:t> </a:t>
            </a:r>
            <a:r>
              <a:rPr lang="ar-SA" noProof="0" dirty="0" err="1" smtClean="0"/>
              <a:t>styles</a:t>
            </a:r>
            <a:r>
              <a:rPr lang="ar-SA" noProof="0" dirty="0" smtClean="0"/>
              <a:t> </a:t>
            </a:r>
            <a:r>
              <a:rPr lang="ar-SA" noProof="0" dirty="0" err="1" smtClean="0"/>
              <a:t>du</a:t>
            </a:r>
            <a:r>
              <a:rPr lang="ar-SA" noProof="0" dirty="0" smtClean="0"/>
              <a:t> </a:t>
            </a:r>
            <a:r>
              <a:rPr lang="ar-SA" noProof="0" dirty="0" err="1" smtClean="0"/>
              <a:t>texte</a:t>
            </a:r>
            <a:r>
              <a:rPr lang="ar-SA" noProof="0" dirty="0" smtClean="0"/>
              <a:t> </a:t>
            </a:r>
            <a:r>
              <a:rPr lang="ar-SA" noProof="0" dirty="0" err="1" smtClean="0"/>
              <a:t>du</a:t>
            </a:r>
            <a:r>
              <a:rPr lang="ar-SA" noProof="0" dirty="0" smtClean="0"/>
              <a:t> </a:t>
            </a:r>
            <a:r>
              <a:rPr lang="ar-SA" noProof="0" dirty="0" err="1" smtClean="0"/>
              <a:t>masque</a:t>
            </a:r>
            <a:endParaRPr lang="ar-SA" noProof="0" dirty="0" smtClean="0"/>
          </a:p>
          <a:p>
            <a:pPr lvl="1"/>
            <a:r>
              <a:rPr lang="ar-SA" noProof="0" dirty="0" err="1" smtClean="0"/>
              <a:t>Deuxième</a:t>
            </a:r>
            <a:r>
              <a:rPr lang="ar-SA" noProof="0" dirty="0" smtClean="0"/>
              <a:t> </a:t>
            </a:r>
            <a:r>
              <a:rPr lang="ar-SA" noProof="0" dirty="0" err="1" smtClean="0"/>
              <a:t>niveau</a:t>
            </a:r>
            <a:endParaRPr lang="ar-SA" noProof="0" dirty="0" smtClean="0"/>
          </a:p>
          <a:p>
            <a:pPr lvl="2"/>
            <a:r>
              <a:rPr lang="ar-SA" noProof="0" dirty="0" err="1" smtClean="0"/>
              <a:t>Troisième</a:t>
            </a:r>
            <a:r>
              <a:rPr lang="ar-SA" noProof="0" dirty="0" smtClean="0"/>
              <a:t> </a:t>
            </a:r>
            <a:r>
              <a:rPr lang="ar-SA" noProof="0" dirty="0" err="1" smtClean="0"/>
              <a:t>niveau</a:t>
            </a:r>
            <a:endParaRPr lang="ar-SA" noProof="0" dirty="0" smtClean="0"/>
          </a:p>
          <a:p>
            <a:pPr lvl="3"/>
            <a:r>
              <a:rPr lang="ar-SA" noProof="0" dirty="0" err="1" smtClean="0"/>
              <a:t>Quatrième</a:t>
            </a:r>
            <a:r>
              <a:rPr lang="ar-SA" noProof="0" dirty="0" smtClean="0"/>
              <a:t> </a:t>
            </a:r>
            <a:r>
              <a:rPr lang="ar-SA" noProof="0" dirty="0" err="1" smtClean="0"/>
              <a:t>niveau</a:t>
            </a:r>
            <a:endParaRPr lang="ar-SA" noProof="0" dirty="0" smtClean="0"/>
          </a:p>
          <a:p>
            <a:pPr lvl="4"/>
            <a:r>
              <a:rPr lang="ar-SA" noProof="0" dirty="0" err="1" smtClean="0"/>
              <a:t>Cinquième</a:t>
            </a:r>
            <a:r>
              <a:rPr lang="ar-SA" noProof="0" dirty="0" smtClean="0"/>
              <a:t> </a:t>
            </a:r>
            <a:r>
              <a:rPr lang="ar-SA" noProof="0" dirty="0" err="1" smtClean="0"/>
              <a:t>niveau</a:t>
            </a:r>
            <a:endParaRPr lang="ar-SA" noProof="0" dirty="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8DD420-60BF-443D-91C7-88485F85781E}" type="slidenum">
              <a:rPr lang="fr-FR" smtClean="0"/>
              <a:pPr/>
              <a:t>‹#›</a:t>
            </a:fld>
            <a:endParaRPr lang="fr-FR"/>
          </a:p>
        </p:txBody>
      </p:sp>
    </p:spTree>
    <p:extLst>
      <p:ext uri="{BB962C8B-B14F-4D97-AF65-F5344CB8AC3E}">
        <p14:creationId xmlns:p14="http://schemas.microsoft.com/office/powerpoint/2010/main" val="307562482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58DD420-60BF-443D-91C7-88485F85781E}" type="slidenum">
              <a:rPr lang="fr-FR" smtClean="0"/>
              <a:pPr/>
              <a:t>1</a:t>
            </a:fld>
            <a:endParaRPr lang="fr-FR"/>
          </a:p>
        </p:txBody>
      </p:sp>
    </p:spTree>
    <p:extLst>
      <p:ext uri="{BB962C8B-B14F-4D97-AF65-F5344CB8AC3E}">
        <p14:creationId xmlns:p14="http://schemas.microsoft.com/office/powerpoint/2010/main" val="545942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t>الفقاعات الخضراء</a:t>
            </a:r>
          </a:p>
          <a:p>
            <a:pPr algn="r" rtl="1"/>
            <a:r>
              <a:rPr lang="ar-TN" dirty="0" smtClean="0"/>
              <a:t>اشرح أن هذه"الحقوق" هي في الواقع مبادئ لأن القانون الدولي لا يعتبرها </a:t>
            </a:r>
            <a:r>
              <a:rPr lang="ar-TN" dirty="0" err="1" smtClean="0"/>
              <a:t>كذلك.</a:t>
            </a:r>
            <a:r>
              <a:rPr lang="ar-TN" dirty="0" smtClean="0"/>
              <a:t> استمدت هذه المبادئ من جملة من الحقوق نذكر منها حقوق الإنسان والقانون الإنساني الدولي أو بما يعرف بقانون اللاجئين وأيضا من مبدأ الإنسانية والواجب الإنساني وتعتبر هذه الحقوق الأساس القانوني والأخلاقي لأعمال الوكالات الإنسانية التي تصادق على معايير اسفير</a:t>
            </a:r>
          </a:p>
          <a:p>
            <a:pPr algn="r" rtl="1"/>
            <a:r>
              <a:rPr lang="ar-TN" dirty="0" smtClean="0"/>
              <a:t>المستطيلات ألبرتقالية</a:t>
            </a:r>
          </a:p>
          <a:p>
            <a:pPr algn="r" rtl="1"/>
            <a:r>
              <a:rPr lang="ar-TN" dirty="0" smtClean="0"/>
              <a:t>قم بنسخ مطبوعات من”مصادر من القانون الدّولي متعلقة بالميثاق الإنساني” لكل مشارك ليعرفوا المزيد حول العلاقة بين الميثاق الإنساني وإطار القانون </a:t>
            </a:r>
            <a:r>
              <a:rPr lang="ar-TN" dirty="0" err="1" smtClean="0"/>
              <a:t>الدّولي .</a:t>
            </a:r>
            <a:endParaRPr lang="ar-TN" dirty="0" smtClean="0"/>
          </a:p>
          <a:p>
            <a:pPr algn="r" rtl="1"/>
            <a:r>
              <a:rPr lang="ar-TN" dirty="0" smtClean="0"/>
              <a:t> المستطيلات ألأرجوانية</a:t>
            </a:r>
          </a:p>
          <a:p>
            <a:pPr marL="171450" indent="-171450" algn="r" rtl="1">
              <a:buFont typeface="Arial" panose="020B0604020202020204" pitchFamily="34" charset="0"/>
              <a:buChar char="•"/>
            </a:pPr>
            <a:r>
              <a:rPr lang="ar-TN" dirty="0" smtClean="0"/>
              <a:t>مبدأ الإنسانيّة: هو أنّ كلّ إنسان ولد حرّا وأنّ جميع الناس سواسية في الكرامة والحقوق</a:t>
            </a:r>
          </a:p>
          <a:p>
            <a:pPr marL="171450" indent="-171450" algn="r" rtl="1">
              <a:buFont typeface="Arial" panose="020B0604020202020204" pitchFamily="34" charset="0"/>
              <a:buChar char="•"/>
            </a:pPr>
            <a:r>
              <a:rPr lang="ar-TN" dirty="0" smtClean="0"/>
              <a:t>الواجب الإنساني: يعتبر من التّدابير التّي يجب اعتمادها لمنع المعاناة الإنسانيّة أو التّخفيف منها النّاجمة عن الكوارث أو النّزاعات كما يجب أن نضمن أنّه لا يعلو عن هذه المبادئ أيّ شيءٍ.</a:t>
            </a:r>
          </a:p>
          <a:p>
            <a:pPr marL="171450" indent="-171450" algn="r" rtl="1">
              <a:buFont typeface="Arial" panose="020B0604020202020204" pitchFamily="34" charset="0"/>
              <a:buChar char="•"/>
            </a:pPr>
            <a:r>
              <a:rPr lang="ar-TN" dirty="0" smtClean="0"/>
              <a:t>عدم التحيز: الذي يتطلب أن يتم تقديم المساعدة على أساس الحاجة فقط، وبما يتناسب مع هذه الحاجة</a:t>
            </a:r>
          </a:p>
          <a:p>
            <a:pPr marL="171450" indent="-171450" algn="r" rtl="1">
              <a:buFont typeface="Arial" panose="020B0604020202020204" pitchFamily="34" charset="0"/>
              <a:buChar char="•"/>
            </a:pPr>
            <a:r>
              <a:rPr lang="ar-TN" dirty="0" smtClean="0"/>
              <a:t>عدم التمييز: لا ينبغي التمييز ضد أي شخص بسبب وضعه، أي العمر أو نوع الجنس أو الأصل أو اللون أو العرق أو التوجه الجنسي أو اللغة أو المعتقد الديني أو الإعاقة أو الحالة الصحية أو الرأي سواءً كان سياسياً أو غيره أو الأصل القومي أو الاجتماعي.</a:t>
            </a:r>
          </a:p>
          <a:p>
            <a:pPr marL="171450" indent="-171450" algn="r" rtl="1">
              <a:buFont typeface="Arial" panose="020B0604020202020204" pitchFamily="34" charset="0"/>
              <a:buChar char="•"/>
            </a:pPr>
            <a:r>
              <a:rPr lang="ar-TN" dirty="0" smtClean="0"/>
              <a:t>مبدأ الموضوعيّة: عدم الانحياز إلى أيّ طرف من  الأطراف المتنازعة</a:t>
            </a:r>
          </a:p>
        </p:txBody>
      </p:sp>
      <p:sp>
        <p:nvSpPr>
          <p:cNvPr id="4" name="Slide Number Placeholder 3"/>
          <p:cNvSpPr>
            <a:spLocks noGrp="1"/>
          </p:cNvSpPr>
          <p:nvPr>
            <p:ph type="sldNum" sz="quarter" idx="10"/>
          </p:nvPr>
        </p:nvSpPr>
        <p:spPr/>
        <p:txBody>
          <a:bodyPr/>
          <a:lstStyle/>
          <a:p>
            <a:fld id="{CB7D2CA1-D120-9748-B6F6-7C32249A9953}" type="slidenum">
              <a:rPr lang="en-GB" smtClean="0"/>
              <a:pPr/>
              <a:t>2</a:t>
            </a:fld>
            <a:endParaRPr lang="en-GB"/>
          </a:p>
        </p:txBody>
      </p:sp>
    </p:spTree>
    <p:extLst>
      <p:ext uri="{BB962C8B-B14F-4D97-AF65-F5344CB8AC3E}">
        <p14:creationId xmlns:p14="http://schemas.microsoft.com/office/powerpoint/2010/main" val="3593625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pPr/>
              <a:t>3</a:t>
            </a:fld>
            <a:endParaRPr lang="en-GB"/>
          </a:p>
        </p:txBody>
      </p:sp>
    </p:spTree>
    <p:extLst>
      <p:ext uri="{BB962C8B-B14F-4D97-AF65-F5344CB8AC3E}">
        <p14:creationId xmlns:p14="http://schemas.microsoft.com/office/powerpoint/2010/main" val="2860227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latin typeface="Traditional Arabic" panose="02020603050405020304" pitchFamily="18" charset="-78"/>
                <a:cs typeface="Traditional Arabic" panose="02020603050405020304" pitchFamily="18" charset="-78"/>
              </a:rPr>
              <a:t>شريحة اختيارية – يمكن طباعتها من وثيقة المادة التدريبية</a:t>
            </a:r>
          </a:p>
        </p:txBody>
      </p:sp>
      <p:sp>
        <p:nvSpPr>
          <p:cNvPr id="4" name="Slide Number Placeholder 3"/>
          <p:cNvSpPr>
            <a:spLocks noGrp="1"/>
          </p:cNvSpPr>
          <p:nvPr>
            <p:ph type="sldNum" sz="quarter" idx="10"/>
          </p:nvPr>
        </p:nvSpPr>
        <p:spPr/>
        <p:txBody>
          <a:bodyPr/>
          <a:lstStyle/>
          <a:p>
            <a:fld id="{CB7D2CA1-D120-9748-B6F6-7C32249A9953}" type="slidenum">
              <a:rPr lang="en-GB" smtClean="0"/>
              <a:pPr/>
              <a:t>4</a:t>
            </a:fld>
            <a:endParaRPr lang="en-GB"/>
          </a:p>
        </p:txBody>
      </p:sp>
    </p:spTree>
    <p:extLst>
      <p:ext uri="{BB962C8B-B14F-4D97-AF65-F5344CB8AC3E}">
        <p14:creationId xmlns:p14="http://schemas.microsoft.com/office/powerpoint/2010/main" val="970248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شريحة اختيارية – يمكن طباعتها من وثيقة المادة التدريبية</a:t>
            </a:r>
          </a:p>
        </p:txBody>
      </p:sp>
      <p:sp>
        <p:nvSpPr>
          <p:cNvPr id="4" name="Slide Number Placeholder 3"/>
          <p:cNvSpPr>
            <a:spLocks noGrp="1"/>
          </p:cNvSpPr>
          <p:nvPr>
            <p:ph type="sldNum" sz="quarter" idx="10"/>
          </p:nvPr>
        </p:nvSpPr>
        <p:spPr/>
        <p:txBody>
          <a:bodyPr/>
          <a:lstStyle/>
          <a:p>
            <a:fld id="{CB7D2CA1-D120-9748-B6F6-7C32249A9953}" type="slidenum">
              <a:rPr lang="en-GB" smtClean="0"/>
              <a:pPr/>
              <a:t>5</a:t>
            </a:fld>
            <a:endParaRPr lang="en-GB"/>
          </a:p>
        </p:txBody>
      </p:sp>
    </p:spTree>
    <p:extLst>
      <p:ext uri="{BB962C8B-B14F-4D97-AF65-F5344CB8AC3E}">
        <p14:creationId xmlns:p14="http://schemas.microsoft.com/office/powerpoint/2010/main" val="19480461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lnSpc>
                <a:spcPct val="90000"/>
              </a:lnSpc>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lnSpc>
                <a:spcPct val="90000"/>
              </a:lnSpc>
              <a:spcBef>
                <a:spcPts val="0"/>
              </a:spcBef>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010738988"/>
      </p:ext>
    </p:extLst>
  </p:cSld>
  <p:clrMapOvr>
    <a:masterClrMapping/>
  </p:clrMapOvr>
  <p:extLst mod="1">
    <p:ext uri="{DCECCB84-F9BA-43D5-87BE-67443E8EF086}">
      <p15:sldGuideLst xmlns=""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التّاسع:اسفير والميثاق الإنساني - مواد اسفير التدريبية سنة 2015</a:t>
            </a:r>
            <a:endParaRPr lang="fr-FR"/>
          </a:p>
        </p:txBody>
      </p:sp>
    </p:spTree>
    <p:extLst>
      <p:ext uri="{BB962C8B-B14F-4D97-AF65-F5344CB8AC3E}">
        <p14:creationId xmlns:p14="http://schemas.microsoft.com/office/powerpoint/2010/main" val="1064257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355977" y="6329599"/>
            <a:ext cx="4330824"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التّاسع:اسفير والميثاق الإنساني - مواد اسفير التدريبية سنة 2015</a:t>
            </a:r>
            <a:endParaRPr lang="fr-FR"/>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1336376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tx2"/>
                </a:solidFill>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التّاسع:اسفير والميثاق الإنساني - مواد اسفير التدريبية سنة 2015</a:t>
            </a:r>
            <a:endParaRPr lang="fr-FR"/>
          </a:p>
        </p:txBody>
      </p:sp>
      <p:pic>
        <p:nvPicPr>
          <p:cNvPr id="9" name="Picture 8" descr="chart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0" y="59147"/>
            <a:ext cx="1031799" cy="900000"/>
          </a:xfrm>
          <a:prstGeom prst="rect">
            <a:avLst/>
          </a:prstGeom>
        </p:spPr>
      </p:pic>
    </p:spTree>
    <p:extLst>
      <p:ext uri="{BB962C8B-B14F-4D97-AF65-F5344CB8AC3E}">
        <p14:creationId xmlns:p14="http://schemas.microsoft.com/office/powerpoint/2010/main" val="32605808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ody Layout no footer">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tx2"/>
                </a:solidFill>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9" name="Picture 8" descr="chart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59147"/>
            <a:ext cx="1031799" cy="900000"/>
          </a:xfrm>
          <a:prstGeom prst="rect">
            <a:avLst/>
          </a:prstGeom>
        </p:spPr>
      </p:pic>
    </p:spTree>
    <p:extLst>
      <p:ext uri="{BB962C8B-B14F-4D97-AF65-F5344CB8AC3E}">
        <p14:creationId xmlns:p14="http://schemas.microsoft.com/office/powerpoint/2010/main" val="39746281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pic>
        <p:nvPicPr>
          <p:cNvPr id="10" name="Picture 9" descr="bottom-curve-fa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11"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التّاسع:اسفير والميثاق الإنساني - مواد اسفير التدريبية سنة 2015</a:t>
            </a:r>
            <a:endParaRPr lang="fr-FR"/>
          </a:p>
        </p:txBody>
      </p:sp>
      <p:cxnSp>
        <p:nvCxnSpPr>
          <p:cNvPr id="7" name="Straight Connector 6"/>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730864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r>
              <a:rPr lang="ar-SA" smtClean="0"/>
              <a:t>الجزء التّاسع:اسفير والميثاق الإنساني - مواد اسفير التدريبية سنة 2015</a:t>
            </a:r>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57D88019-AD27-4D49-9B66-34D3E4F4AC45}" type="slidenum">
              <a:rPr lang="fr-FR" smtClean="0"/>
              <a:pPr/>
              <a:t>‹#›</a:t>
            </a:fld>
            <a:endParaRPr lang="fr-FR"/>
          </a:p>
        </p:txBody>
      </p:sp>
    </p:spTree>
    <p:extLst>
      <p:ext uri="{BB962C8B-B14F-4D97-AF65-F5344CB8AC3E}">
        <p14:creationId xmlns:p14="http://schemas.microsoft.com/office/powerpoint/2010/main" val="195401134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4" r:id="rId5"/>
    <p:sldLayoutId id="2147483673" r:id="rId6"/>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1"/>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a:t>العلاقة بين اسفير والميثاق </a:t>
            </a:r>
            <a:r>
              <a:rPr lang="ar-SA" dirty="0" smtClean="0"/>
              <a:t>الإنساني</a:t>
            </a:r>
            <a:endParaRPr lang="ar-SA" dirty="0"/>
          </a:p>
        </p:txBody>
      </p:sp>
      <p:sp>
        <p:nvSpPr>
          <p:cNvPr id="3" name="Subtitle 2"/>
          <p:cNvSpPr>
            <a:spLocks noGrp="1"/>
          </p:cNvSpPr>
          <p:nvPr>
            <p:ph type="subTitle" idx="1"/>
          </p:nvPr>
        </p:nvSpPr>
        <p:spPr/>
        <p:txBody>
          <a:bodyPr>
            <a:normAutofit fontScale="92500" lnSpcReduction="10000"/>
          </a:bodyPr>
          <a:lstStyle/>
          <a:p>
            <a:endParaRPr lang="ar-SA" dirty="0" smtClean="0"/>
          </a:p>
          <a:p>
            <a:r>
              <a:rPr lang="ar-SA" dirty="0" err="1" smtClean="0"/>
              <a:t>ماهو</a:t>
            </a:r>
            <a:r>
              <a:rPr lang="ar-SA" dirty="0" smtClean="0"/>
              <a:t> الميثاق الإنساني وكيف يمكنك </a:t>
            </a:r>
          </a:p>
          <a:p>
            <a:r>
              <a:rPr lang="ar-SA" dirty="0" smtClean="0"/>
              <a:t>استعماله خلال عملك</a:t>
            </a:r>
            <a:r>
              <a:rPr lang="ar-TN" dirty="0" err="1" smtClean="0"/>
              <a:t>؟</a:t>
            </a:r>
            <a:r>
              <a:rPr lang="ar-SA" dirty="0" smtClean="0"/>
              <a:t> </a:t>
            </a:r>
            <a:endParaRPr lang="ar-SA" i="1" dirty="0"/>
          </a:p>
        </p:txBody>
      </p:sp>
      <p:sp>
        <p:nvSpPr>
          <p:cNvPr id="4" name="TextBox 3"/>
          <p:cNvSpPr txBox="1"/>
          <p:nvPr/>
        </p:nvSpPr>
        <p:spPr>
          <a:xfrm>
            <a:off x="2835624" y="6165304"/>
            <a:ext cx="5760640" cy="400110"/>
          </a:xfrm>
          <a:prstGeom prst="rect">
            <a:avLst/>
          </a:prstGeom>
          <a:noFill/>
        </p:spPr>
        <p:txBody>
          <a:bodyPr wrap="square" rtlCol="0">
            <a:spAutoFit/>
          </a:bodyPr>
          <a:lstStyle/>
          <a:p>
            <a:pPr algn="r" rtl="1"/>
            <a:r>
              <a:rPr lang="ar-SA" sz="2000" b="1" dirty="0" smtClean="0">
                <a:solidFill>
                  <a:schemeClr val="bg1"/>
                </a:solidFill>
                <a:latin typeface="Traditional Arabic" panose="02020603050405020304" pitchFamily="18" charset="-78"/>
                <a:cs typeface="Traditional Arabic" panose="02020603050405020304" pitchFamily="18" charset="-78"/>
              </a:rPr>
              <a:t>الجزء</a:t>
            </a:r>
            <a:r>
              <a:rPr lang="ar-TN" sz="2000" b="1" dirty="0" smtClean="0">
                <a:solidFill>
                  <a:schemeClr val="bg1"/>
                </a:solidFill>
                <a:latin typeface="Traditional Arabic" panose="02020603050405020304" pitchFamily="18" charset="-78"/>
                <a:cs typeface="Traditional Arabic" panose="02020603050405020304" pitchFamily="18" charset="-78"/>
              </a:rPr>
              <a:t> </a:t>
            </a:r>
            <a:r>
              <a:rPr lang="ar-SA" sz="2000" b="1" dirty="0">
                <a:solidFill>
                  <a:schemeClr val="bg1"/>
                </a:solidFill>
                <a:latin typeface="Traditional Arabic" panose="02020603050405020304" pitchFamily="18" charset="-78"/>
                <a:cs typeface="Traditional Arabic" panose="02020603050405020304" pitchFamily="18" charset="-78"/>
              </a:rPr>
              <a:t>"</a:t>
            </a:r>
            <a:r>
              <a:rPr lang="ar-SA" sz="2000" b="1" dirty="0" smtClean="0">
                <a:solidFill>
                  <a:schemeClr val="bg1"/>
                </a:solidFill>
                <a:latin typeface="Traditional Arabic" panose="02020603050405020304" pitchFamily="18" charset="-78"/>
                <a:cs typeface="Traditional Arabic" panose="02020603050405020304" pitchFamily="18" charset="-78"/>
              </a:rPr>
              <a:t>أ"</a:t>
            </a:r>
            <a:r>
              <a:rPr lang="fr-CH" sz="2000" b="1" dirty="0" smtClean="0">
                <a:solidFill>
                  <a:schemeClr val="bg1"/>
                </a:solidFill>
                <a:latin typeface="Traditional Arabic" panose="02020603050405020304" pitchFamily="18" charset="-78"/>
                <a:cs typeface="Traditional Arabic" panose="02020603050405020304" pitchFamily="18" charset="-78"/>
              </a:rPr>
              <a:t>  </a:t>
            </a:r>
            <a:r>
              <a:rPr lang="ar-SA" sz="2000" b="1" dirty="0" smtClean="0">
                <a:solidFill>
                  <a:schemeClr val="bg1"/>
                </a:solidFill>
                <a:latin typeface="Traditional Arabic" panose="02020603050405020304" pitchFamily="18" charset="-78"/>
                <a:cs typeface="Traditional Arabic" panose="02020603050405020304" pitchFamily="18" charset="-78"/>
              </a:rPr>
              <a:t>10 </a:t>
            </a:r>
            <a:r>
              <a:rPr lang="ar-SA" sz="2000" b="1" dirty="0" smtClean="0">
                <a:solidFill>
                  <a:schemeClr val="bg1"/>
                </a:solidFill>
                <a:latin typeface="Traditional Arabic" panose="02020603050405020304" pitchFamily="18" charset="-78"/>
                <a:cs typeface="Traditional Arabic" panose="02020603050405020304" pitchFamily="18" charset="-78"/>
              </a:rPr>
              <a:t>- مجموعة اسفير التدريبية </a:t>
            </a:r>
            <a:r>
              <a:rPr lang="ar-SA" sz="2000" b="1" dirty="0" smtClean="0">
                <a:solidFill>
                  <a:schemeClr val="bg1"/>
                </a:solidFill>
                <a:latin typeface="Traditional Arabic" panose="02020603050405020304" pitchFamily="18" charset="-78"/>
                <a:cs typeface="Traditional Arabic" panose="02020603050405020304" pitchFamily="18" charset="-78"/>
              </a:rPr>
              <a:t>2015</a:t>
            </a:r>
            <a:endParaRPr lang="ar-SA" sz="20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545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لعبة الكلمات الرئيسيّة</a:t>
            </a:r>
            <a:endParaRPr lang="en-GB" dirty="0"/>
          </a:p>
        </p:txBody>
      </p:sp>
      <p:sp>
        <p:nvSpPr>
          <p:cNvPr id="4" name="Footer Placeholder 3"/>
          <p:cNvSpPr>
            <a:spLocks noGrp="1"/>
          </p:cNvSpPr>
          <p:nvPr>
            <p:ph type="ftr" sz="quarter" idx="3"/>
          </p:nvPr>
        </p:nvSpPr>
        <p:spPr/>
        <p:txBody>
          <a:bodyPr/>
          <a:lstStyle/>
          <a:p>
            <a:r>
              <a:rPr lang="ar-SA" dirty="0" smtClean="0"/>
              <a:t> الجزء"أ"10 </a:t>
            </a:r>
            <a:r>
              <a:rPr lang="ar-TN" dirty="0" smtClean="0"/>
              <a:t>: </a:t>
            </a:r>
            <a:r>
              <a:rPr lang="ar-TN" dirty="0" err="1" smtClean="0"/>
              <a:t>اسفير</a:t>
            </a:r>
            <a:r>
              <a:rPr lang="ar-TN" dirty="0" smtClean="0"/>
              <a:t> </a:t>
            </a:r>
            <a:r>
              <a:rPr lang="ar-TN" dirty="0" smtClean="0"/>
              <a:t>والميثاق الإنساني</a:t>
            </a:r>
            <a:r>
              <a:rPr lang="ar-SA" dirty="0" smtClean="0"/>
              <a:t>- مجموعة اسفير التدريبية </a:t>
            </a:r>
            <a:r>
              <a:rPr lang="ar-SA" dirty="0" smtClean="0"/>
              <a:t>2015</a:t>
            </a:r>
            <a:endParaRPr lang="fr-FR" dirty="0"/>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1259632" y="1196752"/>
            <a:ext cx="7005215" cy="4816668"/>
          </a:xfrm>
          <a:prstGeom prst="rect">
            <a:avLst/>
          </a:prstGeom>
        </p:spPr>
      </p:pic>
    </p:spTree>
    <p:extLst>
      <p:ext uri="{BB962C8B-B14F-4D97-AF65-F5344CB8AC3E}">
        <p14:creationId xmlns:p14="http://schemas.microsoft.com/office/powerpoint/2010/main" val="927861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dirty="0" smtClean="0"/>
              <a:t>أهم الرسائل</a:t>
            </a:r>
            <a:endParaRPr lang="en-GB" dirty="0"/>
          </a:p>
        </p:txBody>
      </p:sp>
      <p:sp>
        <p:nvSpPr>
          <p:cNvPr id="3" name="Content Placeholder 2"/>
          <p:cNvSpPr>
            <a:spLocks noGrp="1"/>
          </p:cNvSpPr>
          <p:nvPr>
            <p:ph idx="1"/>
          </p:nvPr>
        </p:nvSpPr>
        <p:spPr/>
        <p:txBody>
          <a:bodyPr/>
          <a:lstStyle/>
          <a:p>
            <a:pPr lvl="1">
              <a:spcBef>
                <a:spcPts val="1800"/>
              </a:spcBef>
            </a:pPr>
            <a:r>
              <a:rPr lang="ar-TN"/>
              <a:t>إن الميثاق الإنساني هو العمود الفقري لمشروع اسفير وهو يتمحور حول </a:t>
            </a:r>
            <a:r>
              <a:rPr lang="ar-TN">
                <a:solidFill>
                  <a:schemeClr val="accent1"/>
                </a:solidFill>
              </a:rPr>
              <a:t>ثلاثة حقوق </a:t>
            </a:r>
            <a:r>
              <a:rPr lang="ar-TN"/>
              <a:t>ذات خلفية أخلاقية وقانونية: الحق في الحياة بكرامة والحقة في الحصول على المساعدات الإنسانية والحق في الحماية والأمن.</a:t>
            </a:r>
          </a:p>
          <a:p>
            <a:pPr lvl="1">
              <a:spcBef>
                <a:spcPts val="1800"/>
              </a:spcBef>
            </a:pPr>
            <a:r>
              <a:rPr lang="ar-TN"/>
              <a:t>يقدم الميثاق الإنساني توجيهات للجهات المعنية حول </a:t>
            </a:r>
            <a:r>
              <a:rPr lang="ar-TN">
                <a:solidFill>
                  <a:schemeClr val="accent1"/>
                </a:solidFill>
              </a:rPr>
              <a:t>الواجبات والمسؤوليات في </a:t>
            </a:r>
            <a:r>
              <a:rPr lang="ar-TN"/>
              <a:t>العمل الإنساني.</a:t>
            </a:r>
          </a:p>
          <a:p>
            <a:pPr lvl="1">
              <a:spcBef>
                <a:spcPts val="1800"/>
              </a:spcBef>
            </a:pPr>
            <a:r>
              <a:rPr lang="ar-TN"/>
              <a:t>يوفر الميثاق الإنساني </a:t>
            </a:r>
            <a:r>
              <a:rPr lang="ar-TN">
                <a:solidFill>
                  <a:schemeClr val="accent1"/>
                </a:solidFill>
              </a:rPr>
              <a:t>الخلفية الأخلاقية والقانونية </a:t>
            </a:r>
            <a:r>
              <a:rPr lang="ar-TN"/>
              <a:t>التي تلتزم بها الوكالات الإنسانية المناصرة لاسفير وهي : </a:t>
            </a:r>
            <a:r>
              <a:rPr lang="ar-TN">
                <a:solidFill>
                  <a:schemeClr val="accent1"/>
                </a:solidFill>
              </a:rPr>
              <a:t>تمحور المساعدة الإنسانية على الناس المتضررين والتقليل من المخاطر المحتملة </a:t>
            </a:r>
            <a:r>
              <a:rPr lang="ar-TN" smtClean="0">
                <a:solidFill>
                  <a:schemeClr val="accent1"/>
                </a:solidFill>
              </a:rPr>
              <a:t>عند الاستجابة واحترام مدونة السلوك </a:t>
            </a:r>
            <a:r>
              <a:rPr lang="ar-TN">
                <a:solidFill>
                  <a:schemeClr val="accent1"/>
                </a:solidFill>
              </a:rPr>
              <a:t>والخضور للمساءلة</a:t>
            </a:r>
            <a:r>
              <a:rPr lang="ar-TN" smtClean="0">
                <a:solidFill>
                  <a:schemeClr val="accent1"/>
                </a:solidFill>
              </a:rPr>
              <a:t>.</a:t>
            </a:r>
            <a:endParaRPr lang="ar-TN">
              <a:solidFill>
                <a:schemeClr val="accent1"/>
              </a:solidFill>
            </a:endParaRPr>
          </a:p>
        </p:txBody>
      </p:sp>
      <p:sp>
        <p:nvSpPr>
          <p:cNvPr id="5" name="Footer Placeholder 3"/>
          <p:cNvSpPr>
            <a:spLocks noGrp="1"/>
          </p:cNvSpPr>
          <p:nvPr>
            <p:ph type="ftr" sz="quarter" idx="3"/>
          </p:nvPr>
        </p:nvSpPr>
        <p:spPr>
          <a:xfrm>
            <a:off x="4139953" y="6329599"/>
            <a:ext cx="4546848" cy="365125"/>
          </a:xfrm>
        </p:spPr>
        <p:txBody>
          <a:bodyPr/>
          <a:lstStyle/>
          <a:p>
            <a:r>
              <a:rPr lang="ar-SA" dirty="0" smtClean="0"/>
              <a:t> الجزء"أ"10 </a:t>
            </a:r>
            <a:r>
              <a:rPr lang="ar-TN" dirty="0" smtClean="0"/>
              <a:t>::</a:t>
            </a:r>
            <a:r>
              <a:rPr lang="ar-TN" dirty="0" err="1" smtClean="0"/>
              <a:t>اسفير</a:t>
            </a:r>
            <a:r>
              <a:rPr lang="ar-TN" dirty="0" smtClean="0"/>
              <a:t> </a:t>
            </a:r>
            <a:r>
              <a:rPr lang="ar-TN" dirty="0" smtClean="0"/>
              <a:t>والميثاق الإنساني</a:t>
            </a:r>
            <a:r>
              <a:rPr lang="ar-SA" dirty="0" smtClean="0"/>
              <a:t>- مجموعة اسفير التدريبية </a:t>
            </a:r>
            <a:r>
              <a:rPr lang="ar-TN" dirty="0" smtClean="0"/>
              <a:t> </a:t>
            </a:r>
            <a:r>
              <a:rPr lang="ar-SA" dirty="0" smtClean="0"/>
              <a:t>2015</a:t>
            </a:r>
            <a:endParaRPr lang="fr-FR" dirty="0"/>
          </a:p>
        </p:txBody>
      </p:sp>
    </p:spTree>
    <p:extLst>
      <p:ext uri="{BB962C8B-B14F-4D97-AF65-F5344CB8AC3E}">
        <p14:creationId xmlns:p14="http://schemas.microsoft.com/office/powerpoint/2010/main" val="2086184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نظرة عامة: مصادر من القانون الدولي </a:t>
            </a:r>
            <a:r>
              <a:rPr lang="ar-SA" dirty="0" smtClean="0"/>
              <a:t>التي</a:t>
            </a:r>
            <a:r>
              <a:rPr lang="en-GB" dirty="0" smtClean="0"/>
              <a:t> </a:t>
            </a:r>
            <a:r>
              <a:rPr lang="ar-SA" dirty="0" smtClean="0"/>
              <a:t>يسترشد </a:t>
            </a:r>
            <a:r>
              <a:rPr lang="ar-SA" dirty="0" err="1"/>
              <a:t>بها</a:t>
            </a:r>
            <a:r>
              <a:rPr lang="ar-SA" dirty="0"/>
              <a:t> </a:t>
            </a:r>
            <a:r>
              <a:rPr lang="ar-SA" dirty="0" smtClean="0"/>
              <a:t>اسفير</a:t>
            </a:r>
            <a:endParaRPr lang="en-GB" dirty="0"/>
          </a:p>
        </p:txBody>
      </p:sp>
      <p:pic>
        <p:nvPicPr>
          <p:cNvPr id="4" name="Picture 3"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1268760"/>
            <a:ext cx="8105278" cy="5451108"/>
          </a:xfrm>
          <a:prstGeom prst="rect">
            <a:avLst/>
          </a:prstGeom>
        </p:spPr>
      </p:pic>
    </p:spTree>
    <p:extLst>
      <p:ext uri="{BB962C8B-B14F-4D97-AF65-F5344CB8AC3E}">
        <p14:creationId xmlns:p14="http://schemas.microsoft.com/office/powerpoint/2010/main" val="40196757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ar-SA" dirty="0"/>
              <a:t>على أي وضع نتحدث </a:t>
            </a:r>
            <a:r>
              <a:rPr lang="ar-SA" dirty="0" smtClean="0"/>
              <a:t>وما</a:t>
            </a:r>
            <a:r>
              <a:rPr lang="ar-TN" dirty="0" smtClean="0"/>
              <a:t> </a:t>
            </a:r>
            <a:r>
              <a:rPr lang="ar-SA" dirty="0" smtClean="0"/>
              <a:t>هي </a:t>
            </a:r>
            <a:r>
              <a:rPr lang="ar-SA" dirty="0"/>
              <a:t>القوانين التي يجب تطبيقها؟</a:t>
            </a:r>
            <a:endParaRPr lang="en-GB" dirty="0"/>
          </a:p>
        </p:txBody>
      </p:sp>
      <p:pic>
        <p:nvPicPr>
          <p:cNvPr id="13" name="Picture 12"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21" y="1412776"/>
            <a:ext cx="8460432" cy="5086712"/>
          </a:xfrm>
          <a:prstGeom prst="rect">
            <a:avLst/>
          </a:prstGeom>
        </p:spPr>
      </p:pic>
    </p:spTree>
    <p:extLst>
      <p:ext uri="{BB962C8B-B14F-4D97-AF65-F5344CB8AC3E}">
        <p14:creationId xmlns:p14="http://schemas.microsoft.com/office/powerpoint/2010/main" val="3788905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Sphere Arabic">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Speher Arabic ppt theme" id="{E8BFA150-2B5B-48C8-8981-66A7178BA1E8}" vid="{5FA11942-FBDE-4059-82D6-9E5DA248BAAB}"/>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Speher Arabic ppt theme</Template>
  <TotalTime>2374</TotalTime>
  <Words>331</Words>
  <Application>Microsoft Office PowerPoint</Application>
  <PresentationFormat>On-screen Show (4:3)</PresentationFormat>
  <Paragraphs>31</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Speher Arabic ppt theme</vt:lpstr>
      <vt:lpstr>العلاقة بين اسفير والميثاق الإنساني</vt:lpstr>
      <vt:lpstr>لعبة الكلمات الرئيسيّة</vt:lpstr>
      <vt:lpstr>أهم الرسائل</vt:lpstr>
      <vt:lpstr>نظرة عامة: مصادر من القانون الدولي التي يسترشد بها اسفير</vt:lpstr>
      <vt:lpstr>على أي وضع نتحدث وما هي القوانين التي يجب تطبيقها؟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dc:creator>
  <cp:lastModifiedBy>mz</cp:lastModifiedBy>
  <cp:revision>33</cp:revision>
  <dcterms:created xsi:type="dcterms:W3CDTF">2015-03-28T18:45:06Z</dcterms:created>
  <dcterms:modified xsi:type="dcterms:W3CDTF">2015-04-30T14:51:07Z</dcterms:modified>
</cp:coreProperties>
</file>